
<file path=[Content_Types].xml><?xml version="1.0" encoding="utf-8"?>
<Types xmlns="http://schemas.openxmlformats.org/package/2006/content-types">
  <Default Extension="bmp" ContentType="image/bmp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64" r:id="rId3"/>
    <p:sldId id="292" r:id="rId4"/>
    <p:sldId id="295" r:id="rId5"/>
    <p:sldId id="294" r:id="rId6"/>
    <p:sldId id="296" r:id="rId7"/>
    <p:sldId id="298" r:id="rId8"/>
    <p:sldId id="297" r:id="rId9"/>
    <p:sldId id="280" r:id="rId10"/>
    <p:sldId id="299" r:id="rId11"/>
    <p:sldId id="302" r:id="rId12"/>
    <p:sldId id="300" r:id="rId13"/>
    <p:sldId id="286" r:id="rId14"/>
  </p:sldIdLst>
  <p:sldSz cx="18288000" cy="10287000"/>
  <p:notesSz cx="6858000" cy="9144000"/>
  <p:embeddedFontLst>
    <p:embeddedFont>
      <p:font typeface="Pretendard Bold" panose="020B0600000101010101" charset="-127"/>
      <p:bold r:id="rId16"/>
    </p:embeddedFont>
    <p:embeddedFont>
      <p:font typeface="Pretendard ExtraBold" panose="020B0600000101010101" charset="-127"/>
      <p:bold r:id="rId17"/>
    </p:embeddedFont>
    <p:embeddedFont>
      <p:font typeface="Pretendard Light" panose="020B0600000101010101" charset="-127"/>
      <p:regular r:id="rId18"/>
    </p:embeddedFont>
    <p:embeddedFont>
      <p:font typeface="Pretendard Medium" panose="020B0600000101010101" charset="-127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82" autoAdjust="0"/>
    <p:restoredTop sz="95026" autoAdjust="0"/>
  </p:normalViewPr>
  <p:slideViewPr>
    <p:cSldViewPr>
      <p:cViewPr varScale="1">
        <p:scale>
          <a:sx n="55" d="100"/>
          <a:sy n="55" d="100"/>
        </p:scale>
        <p:origin x="763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48BAE-B772-443D-9AEA-77599624AA86}" type="datetimeFigureOut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EE658-789B-4E7E-94C1-0D5644E80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385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EE658-789B-4E7E-94C1-0D5644E8077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930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916AC-32A5-F83D-A166-C4AED87AD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E48B1C-2435-61E8-33C0-1528DD593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F18B4A-C829-44FE-8F92-79446CC13B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3C2A23-2CE9-1E45-CE01-CE077F3946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EE658-789B-4E7E-94C1-0D5644E8077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102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51507-39AA-DE8F-B411-D21BFFE8A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68A488-037D-9835-B268-0B32AC6800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D8EA8C-69A8-645E-B315-E0E99C2A1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77B3A8-5FBA-32C1-205A-FE0269E58C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EE658-789B-4E7E-94C1-0D5644E8077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01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79913-844D-7A05-8412-33EB5E958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65DED8-7C7A-8B6E-4A7D-C82F7B9EE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919D96-7E18-127E-35B3-B24762A018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9461B6-2670-0524-5949-F8E0EC639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EE658-789B-4E7E-94C1-0D5644E8077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809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EE658-789B-4E7E-94C1-0D5644E8077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088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8DD0B-BDCA-B23A-A6D2-3984EEDDC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B4C6FB-37DC-C595-BE7D-196D97C65E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4027C7-710A-0D13-454D-C0914A417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07D5F6-00E8-FA2A-18FC-AB89AAFBBF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EE658-789B-4E7E-94C1-0D5644E8077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806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FEAED-8244-45F9-640F-19DED994C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F7002F-9E95-21C4-C765-BFBA6EAF9F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477433-2EB9-C7D8-3DB3-952562086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C8BB4A-CA01-44F2-F101-A041B8CDB8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EE658-789B-4E7E-94C1-0D5644E8077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918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762D5-2540-F8F0-2BC3-DE7662EBC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CA6A5A-DE92-545E-5AAF-DB5D7F57F0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E786B1-B300-7070-5CEF-85732CEE8E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F53342-C47C-D2CF-398D-2B762E8406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EE658-789B-4E7E-94C1-0D5644E8077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770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B1B2B-4A7C-A06E-88A3-7157B6B01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61BEC5-2703-617C-6181-487B8E7121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997640-58E9-E00F-72C7-24615FA67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C3ED1A-A351-52E9-573C-CFEE304373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EE658-789B-4E7E-94C1-0D5644E8077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592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BAE81-E62D-C296-6A85-1370476D0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247218-B906-5F92-8DEE-8A925A901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ED13CB-BE3E-0C88-A33E-DC1C7ED29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8D5EC2-1FC4-4256-AD8E-CFC40FCF1A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EE658-789B-4E7E-94C1-0D5644E8077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343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1D77D-1761-677B-072A-F58834DF4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4D8091-332F-4198-6F35-DBEA75266B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04BF77-099B-488D-E9C7-CC755A7DB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524F3B-4DE0-5FFC-3CF9-A352116F9F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EE658-789B-4E7E-94C1-0D5644E8077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568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EE658-789B-4E7E-94C1-0D5644E8077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88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b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55148"/>
            <a:ext cx="18288000" cy="83185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73" y="5039920"/>
            <a:ext cx="95885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5"/>
          <a:srcRect t="25956" b="24636"/>
          <a:stretch/>
        </p:blipFill>
        <p:spPr>
          <a:xfrm>
            <a:off x="14514" y="17237"/>
            <a:ext cx="3314700" cy="985157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83673" y="3465120"/>
            <a:ext cx="99441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4800" spc="-100" dirty="0">
                <a:solidFill>
                  <a:srgbClr val="595959"/>
                </a:solidFill>
                <a:ea typeface="Pretendard ExtraBold"/>
              </a:rPr>
              <a:t>&lt; </a:t>
            </a:r>
            <a:r>
              <a:rPr lang="ko-KR" altLang="en-US" sz="4800" spc="-100" dirty="0">
                <a:solidFill>
                  <a:srgbClr val="595959"/>
                </a:solidFill>
                <a:ea typeface="Pretendard ExtraBold"/>
              </a:rPr>
              <a:t>선박 운영 및 관리 시스템 </a:t>
            </a:r>
            <a:r>
              <a:rPr lang="en-US" altLang="ko-KR" sz="4800" spc="-100" dirty="0">
                <a:solidFill>
                  <a:srgbClr val="595959"/>
                </a:solidFill>
                <a:ea typeface="Pretendard ExtraBold"/>
              </a:rPr>
              <a:t>&gt;</a:t>
            </a:r>
          </a:p>
          <a:p>
            <a:pPr lvl="0" algn="l">
              <a:lnSpc>
                <a:spcPct val="102089"/>
              </a:lnSpc>
            </a:pPr>
            <a:r>
              <a:rPr lang="en-US" altLang="ko-KR" sz="4800" spc="-100" dirty="0">
                <a:solidFill>
                  <a:srgbClr val="595959"/>
                </a:solidFill>
                <a:ea typeface="Pretendard ExtraBold"/>
              </a:rPr>
              <a:t> </a:t>
            </a:r>
            <a:r>
              <a:rPr lang="ko-KR" altLang="en-US" sz="4800" spc="-100" dirty="0">
                <a:solidFill>
                  <a:schemeClr val="accent1"/>
                </a:solidFill>
                <a:ea typeface="Pretendard ExtraBold"/>
              </a:rPr>
              <a:t>프로젝트에 대한 산출물 </a:t>
            </a:r>
            <a:r>
              <a:rPr lang="ko-KR" altLang="en-US" sz="4800" spc="-100" dirty="0">
                <a:solidFill>
                  <a:srgbClr val="595959"/>
                </a:solidFill>
                <a:ea typeface="Pretendard ExtraBold"/>
              </a:rPr>
              <a:t>만들기</a:t>
            </a:r>
            <a:endParaRPr lang="ko-KR" sz="4800" b="0" i="0" u="none" strike="noStrike" spc="-100" dirty="0">
              <a:solidFill>
                <a:srgbClr val="595959"/>
              </a:solidFill>
              <a:ea typeface="Pretendard Extra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45360" y="1718619"/>
            <a:ext cx="9347777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8689"/>
              </a:lnSpc>
            </a:pPr>
            <a:r>
              <a:rPr lang="ko-KR" altLang="en-US" sz="3200" dirty="0">
                <a:solidFill>
                  <a:srgbClr val="595959"/>
                </a:solidFill>
                <a:latin typeface="Pretendard Medium"/>
                <a:ea typeface="Pretendard Medium"/>
              </a:rPr>
              <a:t>해양</a:t>
            </a:r>
            <a:r>
              <a:rPr lang="en-US" altLang="ko-KR" sz="3200" dirty="0">
                <a:solidFill>
                  <a:srgbClr val="595959"/>
                </a:solidFill>
                <a:latin typeface="Pretendard Medium"/>
                <a:ea typeface="Pretendard Medium"/>
              </a:rPr>
              <a:t>SW</a:t>
            </a:r>
            <a:r>
              <a:rPr lang="ko-KR" altLang="en-US" sz="3200" dirty="0">
                <a:solidFill>
                  <a:srgbClr val="595959"/>
                </a:solidFill>
                <a:latin typeface="Pretendard Medium"/>
                <a:ea typeface="Pretendard Medium"/>
              </a:rPr>
              <a:t>설계실습 과제 </a:t>
            </a:r>
            <a:r>
              <a:rPr lang="en-US" altLang="ko-KR" sz="3200" dirty="0">
                <a:solidFill>
                  <a:srgbClr val="595959"/>
                </a:solidFill>
                <a:latin typeface="Pretendard Medium"/>
                <a:ea typeface="Pretendard Medium"/>
              </a:rPr>
              <a:t>20220519 </a:t>
            </a:r>
            <a:r>
              <a:rPr lang="ko-KR" altLang="en-US" sz="3200" dirty="0">
                <a:solidFill>
                  <a:srgbClr val="595959"/>
                </a:solidFill>
                <a:latin typeface="Pretendard Medium"/>
                <a:ea typeface="Pretendard Medium"/>
              </a:rPr>
              <a:t>김기현</a:t>
            </a:r>
            <a:endParaRPr lang="ko-KR" sz="3200" b="0" i="0" u="none" strike="noStrike" dirty="0">
              <a:solidFill>
                <a:srgbClr val="595959"/>
              </a:solidFill>
              <a:ea typeface="Pretendard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28600" y="5143500"/>
            <a:ext cx="205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r>
              <a:rPr lang="en-US" sz="1800" b="0" i="0" u="none" strike="noStrike" dirty="0">
                <a:solidFill>
                  <a:srgbClr val="374872"/>
                </a:solidFill>
                <a:latin typeface="Pretendard Medium"/>
              </a:rPr>
              <a:t>2025.12.1</a:t>
            </a:r>
            <a:r>
              <a:rPr lang="en-US" altLang="ko-KR" sz="1800" b="0" i="0" u="none" strike="noStrike" dirty="0">
                <a:solidFill>
                  <a:srgbClr val="374872"/>
                </a:solidFill>
                <a:latin typeface="Pretendard Medium"/>
              </a:rPr>
              <a:t>1</a:t>
            </a:r>
            <a:endParaRPr lang="en-US" sz="1800" b="0" i="0" u="none" strike="noStrike" dirty="0">
              <a:solidFill>
                <a:srgbClr val="374872"/>
              </a:solidFill>
              <a:latin typeface="Pretendard Medium"/>
            </a:endParaRPr>
          </a:p>
        </p:txBody>
      </p:sp>
      <p:pic>
        <p:nvPicPr>
          <p:cNvPr id="17" name="Picture 32">
            <a:extLst>
              <a:ext uri="{FF2B5EF4-FFF2-40B4-BE49-F238E27FC236}">
                <a16:creationId xmlns:a16="http://schemas.microsoft.com/office/drawing/2014/main" id="{27B810E9-721A-4E9C-82AE-94277A866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1582" y="341949"/>
            <a:ext cx="6468090" cy="87717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3AF05-A52C-A64D-D068-1AE5E3CFA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7F0611E-A632-7EBC-DBC2-02D62B77B630}"/>
              </a:ext>
            </a:extLst>
          </p:cNvPr>
          <p:cNvSpPr/>
          <p:nvPr/>
        </p:nvSpPr>
        <p:spPr>
          <a:xfrm>
            <a:off x="609600" y="1409700"/>
            <a:ext cx="16338710" cy="3419669"/>
          </a:xfrm>
          <a:prstGeom prst="roundRect">
            <a:avLst>
              <a:gd name="adj" fmla="val 738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670274F-428E-AFCA-2559-08ED8FD98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0" y="1"/>
            <a:ext cx="18471526" cy="1316258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3F30BFC2-DFF9-D81C-81F4-1098CBAA2EE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1" name="TextBox 20">
            <a:extLst>
              <a:ext uri="{FF2B5EF4-FFF2-40B4-BE49-F238E27FC236}">
                <a16:creationId xmlns:a16="http://schemas.microsoft.com/office/drawing/2014/main" id="{5FC4EC95-18C2-F323-31C2-CB97C53218D5}"/>
              </a:ext>
            </a:extLst>
          </p:cNvPr>
          <p:cNvSpPr txBox="1"/>
          <p:nvPr/>
        </p:nvSpPr>
        <p:spPr>
          <a:xfrm>
            <a:off x="762000" y="1562100"/>
            <a:ext cx="7772400" cy="297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Maintenance Crew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는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Ship Operation System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을 통해 정비 요청 화면을 열고 필요한 정보를 입력하여 제출한다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endParaRPr lang="en-US" altLang="ko-KR" sz="3200" dirty="0">
              <a:solidFill>
                <a:schemeClr val="accent1">
                  <a:lumMod val="50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시스템은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입력값을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 검증한 뒤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유효한 경우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Maintenance DB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에 요청을 저장하고 요청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ID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를 생성하여 사용자에게 전달한다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입력 오류가 있을 경우 즉시 사용자에게 오류 메시지를 반환한다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endParaRPr lang="en-US" altLang="ko-KR" sz="3200" dirty="0">
              <a:solidFill>
                <a:schemeClr val="accent1">
                  <a:lumMod val="50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이를 통해 정비 요청 절차가 디지털화되고 누락 없이 처리된다</a:t>
            </a:r>
            <a:endParaRPr lang="en-US" altLang="ko-KR" sz="3200" dirty="0">
              <a:solidFill>
                <a:schemeClr val="accent1">
                  <a:lumMod val="50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C8C76766-4561-AFF3-7EAC-CFA05B0E37FB}"/>
              </a:ext>
            </a:extLst>
          </p:cNvPr>
          <p:cNvSpPr txBox="1"/>
          <p:nvPr/>
        </p:nvSpPr>
        <p:spPr>
          <a:xfrm>
            <a:off x="1082040" y="1562100"/>
            <a:ext cx="5867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en-US" sz="4000" b="0" i="0" u="none" strike="noStrike" dirty="0">
              <a:solidFill>
                <a:srgbClr val="374872"/>
              </a:solidFill>
              <a:latin typeface="Pretendard Bold" panose="020B0600000101010101" charset="-127"/>
              <a:ea typeface="Pretendard Bold" panose="020B0600000101010101" charset="-127"/>
              <a:cs typeface="Pretendard Bold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27A00-846A-E32D-4E8A-11F99BD78EE3}"/>
              </a:ext>
            </a:extLst>
          </p:cNvPr>
          <p:cNvSpPr txBox="1"/>
          <p:nvPr/>
        </p:nvSpPr>
        <p:spPr>
          <a:xfrm>
            <a:off x="228600" y="178973"/>
            <a:ext cx="990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  <a:cs typeface="Pretendard Bold" panose="020B0600000101010101" charset="-127"/>
              </a:rPr>
              <a:t>시퀀스 다이어그램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0FD8615-EEB1-508F-6195-58590B1DE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891637"/>
            <a:ext cx="6939018" cy="497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B4A2C24-F0BA-ABA1-E76C-2F4F9FB71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246" y="5008048"/>
            <a:ext cx="7930429" cy="485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0">
            <a:extLst>
              <a:ext uri="{FF2B5EF4-FFF2-40B4-BE49-F238E27FC236}">
                <a16:creationId xmlns:a16="http://schemas.microsoft.com/office/drawing/2014/main" id="{570D29A4-460E-092D-4038-A326F37B25DA}"/>
              </a:ext>
            </a:extLst>
          </p:cNvPr>
          <p:cNvSpPr txBox="1"/>
          <p:nvPr/>
        </p:nvSpPr>
        <p:spPr>
          <a:xfrm>
            <a:off x="8751246" y="1617518"/>
            <a:ext cx="7772400" cy="297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Navigator</a:t>
            </a:r>
            <a:r>
              <a:rPr lang="ko-KR" altLang="en-US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는 먼저 선박의 현재 위치를 조회하고</a:t>
            </a:r>
            <a:r>
              <a:rPr lang="en-US" altLang="ko-KR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시스템은 </a:t>
            </a:r>
            <a:r>
              <a:rPr lang="en-US" altLang="ko-KR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AIS Service</a:t>
            </a:r>
            <a:r>
              <a:rPr lang="ko-KR" altLang="en-US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로부터 실시간 위치</a:t>
            </a:r>
            <a:r>
              <a:rPr lang="en-US" altLang="ko-KR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·</a:t>
            </a:r>
            <a:r>
              <a:rPr lang="ko-KR" altLang="en-US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속력</a:t>
            </a:r>
            <a:r>
              <a:rPr lang="en-US" altLang="ko-KR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·</a:t>
            </a:r>
            <a:r>
              <a:rPr lang="ko-KR" altLang="en-US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방위 데이터를 수신한다</a:t>
            </a:r>
            <a:r>
              <a:rPr lang="en-US" altLang="ko-KR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br>
              <a:rPr lang="ko-KR" altLang="en-US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</a:br>
            <a:r>
              <a:rPr lang="ko-KR" altLang="en-US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이어 기상 정보 조회 요청 시 </a:t>
            </a:r>
            <a:r>
              <a:rPr lang="en-US" altLang="ko-KR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Weather API</a:t>
            </a:r>
            <a:r>
              <a:rPr lang="ko-KR" altLang="en-US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로부터 풍속</a:t>
            </a:r>
            <a:r>
              <a:rPr lang="en-US" altLang="ko-KR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·</a:t>
            </a:r>
            <a:r>
              <a:rPr lang="ko-KR" altLang="en-US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파고</a:t>
            </a:r>
            <a:r>
              <a:rPr lang="en-US" altLang="ko-KR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·</a:t>
            </a:r>
            <a:r>
              <a:rPr lang="ko-KR" altLang="en-US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기상특보 데이터를 받아 </a:t>
            </a:r>
            <a:r>
              <a:rPr lang="en-US" altLang="ko-KR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Navigator</a:t>
            </a:r>
            <a:r>
              <a:rPr lang="ko-KR" altLang="en-US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에게 제공한다</a:t>
            </a:r>
            <a:r>
              <a:rPr lang="en-US" altLang="ko-KR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br>
              <a:rPr lang="ko-KR" altLang="en-US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</a:br>
            <a:r>
              <a:rPr lang="ko-KR" altLang="en-US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마지막으로 항로 계획 요청 시</a:t>
            </a:r>
            <a:r>
              <a:rPr lang="en-US" altLang="ko-KR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시스템은 기상</a:t>
            </a:r>
            <a:r>
              <a:rPr lang="en-US" altLang="ko-KR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항로 제약구역</a:t>
            </a:r>
            <a:r>
              <a:rPr lang="en-US" altLang="ko-KR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선박 특성 등을 고려하여 최적 항로를 계산하고 </a:t>
            </a:r>
            <a:r>
              <a:rPr lang="en-US" altLang="ko-KR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Voyage Log DB</a:t>
            </a:r>
            <a:r>
              <a:rPr lang="ko-KR" altLang="en-US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에 저장한다</a:t>
            </a:r>
            <a:r>
              <a:rPr lang="en-US" altLang="ko-KR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br>
              <a:rPr lang="ko-KR" altLang="en-US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</a:br>
            <a:r>
              <a:rPr lang="en-US" altLang="ko-KR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Navigator</a:t>
            </a:r>
            <a:r>
              <a:rPr lang="ko-KR" altLang="en-US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는 지도 기반의 항로와 세부 계획을 열람한다</a:t>
            </a:r>
            <a:r>
              <a:rPr lang="en-US" altLang="ko-KR" sz="23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6262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849F7-EA37-10DF-EB61-9DE048639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6B77D89-25B8-2499-E24D-AF457BDF5691}"/>
              </a:ext>
            </a:extLst>
          </p:cNvPr>
          <p:cNvSpPr/>
          <p:nvPr/>
        </p:nvSpPr>
        <p:spPr>
          <a:xfrm>
            <a:off x="609600" y="1409700"/>
            <a:ext cx="16338710" cy="3419669"/>
          </a:xfrm>
          <a:prstGeom prst="roundRect">
            <a:avLst>
              <a:gd name="adj" fmla="val 738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41EE673-8B06-1296-9660-9BB3F016A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0" y="1"/>
            <a:ext cx="18471526" cy="1316258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7AA2E107-4650-AA16-D09F-6E7BBDFC089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1" name="TextBox 20">
            <a:extLst>
              <a:ext uri="{FF2B5EF4-FFF2-40B4-BE49-F238E27FC236}">
                <a16:creationId xmlns:a16="http://schemas.microsoft.com/office/drawing/2014/main" id="{48B32A5E-61BF-E81B-DEC6-9D52E8BA340A}"/>
              </a:ext>
            </a:extLst>
          </p:cNvPr>
          <p:cNvSpPr txBox="1"/>
          <p:nvPr/>
        </p:nvSpPr>
        <p:spPr>
          <a:xfrm>
            <a:off x="762000" y="1562100"/>
            <a:ext cx="7772400" cy="297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Operations Manager</a:t>
            </a:r>
            <a:r>
              <a:rPr lang="ko-KR" altLang="en-US" sz="22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는 스케줄 조회를 요청하면 시스템은 </a:t>
            </a:r>
            <a:r>
              <a:rPr lang="en-US" altLang="ko-KR" sz="22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Schedule DB</a:t>
            </a:r>
            <a:r>
              <a:rPr lang="ko-KR" altLang="en-US" sz="22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에서 현재 일정 데이터를 불러와 캘린더 형태로 제공한다</a:t>
            </a:r>
            <a:r>
              <a:rPr lang="en-US" altLang="ko-KR" sz="22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br>
              <a:rPr lang="ko-KR" altLang="en-US" sz="22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</a:br>
            <a:r>
              <a:rPr lang="ko-KR" altLang="en-US" sz="22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새로운 일정 추가 또는 변경 요청 시 시스템은 시간 충돌 여부를 자동으로 검증하며</a:t>
            </a:r>
            <a:r>
              <a:rPr lang="en-US" altLang="ko-KR" sz="22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2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충돌이 있을 경우 경고 메시지를 반환한다</a:t>
            </a:r>
            <a:r>
              <a:rPr lang="en-US" altLang="ko-KR" sz="22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br>
              <a:rPr lang="ko-KR" altLang="en-US" sz="22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</a:br>
            <a:r>
              <a:rPr lang="ko-KR" altLang="en-US" sz="22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문제가 없는 경우 일정은 </a:t>
            </a:r>
            <a:r>
              <a:rPr lang="en-US" altLang="ko-KR" sz="22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Schedule DB</a:t>
            </a:r>
            <a:r>
              <a:rPr lang="ko-KR" altLang="en-US" sz="22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에 저장된다</a:t>
            </a:r>
            <a:r>
              <a:rPr lang="en-US" altLang="ko-KR" sz="22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ko-KR" altLang="en-US" sz="22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이를 통해 일정 운영의 일관성과 효율성이 유지된다</a:t>
            </a:r>
            <a:r>
              <a:rPr lang="en-US" altLang="ko-KR" sz="22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32B6FA22-67C5-6C2C-FAB8-E6692D9AE5E6}"/>
              </a:ext>
            </a:extLst>
          </p:cNvPr>
          <p:cNvSpPr txBox="1"/>
          <p:nvPr/>
        </p:nvSpPr>
        <p:spPr>
          <a:xfrm>
            <a:off x="1082040" y="1562100"/>
            <a:ext cx="5867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en-US" sz="4000" b="0" i="0" u="none" strike="noStrike" dirty="0">
              <a:solidFill>
                <a:srgbClr val="374872"/>
              </a:solidFill>
              <a:latin typeface="Pretendard Bold" panose="020B0600000101010101" charset="-127"/>
              <a:ea typeface="Pretendard Bold" panose="020B0600000101010101" charset="-127"/>
              <a:cs typeface="Pretendard Bold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F1DFF4-099C-AB8B-C1E8-8E10D737E5F5}"/>
              </a:ext>
            </a:extLst>
          </p:cNvPr>
          <p:cNvSpPr txBox="1"/>
          <p:nvPr/>
        </p:nvSpPr>
        <p:spPr>
          <a:xfrm>
            <a:off x="228600" y="178973"/>
            <a:ext cx="990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  <a:cs typeface="Pretendard Bold" panose="020B0600000101010101" charset="-127"/>
              </a:rPr>
              <a:t>시퀀스 다이어그램</a:t>
            </a:r>
          </a:p>
        </p:txBody>
      </p:sp>
      <p:sp>
        <p:nvSpPr>
          <p:cNvPr id="4" name="TextBox 20">
            <a:extLst>
              <a:ext uri="{FF2B5EF4-FFF2-40B4-BE49-F238E27FC236}">
                <a16:creationId xmlns:a16="http://schemas.microsoft.com/office/drawing/2014/main" id="{32D12641-1AFD-22CB-4168-EC5218D3AFB8}"/>
              </a:ext>
            </a:extLst>
          </p:cNvPr>
          <p:cNvSpPr txBox="1"/>
          <p:nvPr/>
        </p:nvSpPr>
        <p:spPr>
          <a:xfrm>
            <a:off x="8751246" y="1617518"/>
            <a:ext cx="7772400" cy="297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Captain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은 항만에 계류 허가를 요청하며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시스템은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Port Authority System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으로 관련 정보를 전송한다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b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</a:b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항만 시스템은 승인 또는 보완 요청을 반환하며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이는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Captain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에게 전달된다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b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</a:b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출항 또는 입항 보고 시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시스템은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Voyage Log DB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에 기록을 저장하고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Port Authority System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에 보고 메시지를 전송하여 승인을 받는다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b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</a:b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이 과정은 항만 규정 준수 및 운항 기록 관리에 필수적이다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0FC2789-C14A-85BD-4C68-9EEEC99AE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898565"/>
            <a:ext cx="7924800" cy="504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25DF68-8B75-8A68-B61B-703A1A30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384" y="5037187"/>
            <a:ext cx="8722615" cy="492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960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BDC37-1B1F-F4CC-B304-5B4AC09EA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23FD11C-B845-D099-CE1F-834FAEE42C11}"/>
              </a:ext>
            </a:extLst>
          </p:cNvPr>
          <p:cNvSpPr/>
          <p:nvPr/>
        </p:nvSpPr>
        <p:spPr>
          <a:xfrm>
            <a:off x="609600" y="1409700"/>
            <a:ext cx="16338710" cy="3419669"/>
          </a:xfrm>
          <a:prstGeom prst="roundRect">
            <a:avLst>
              <a:gd name="adj" fmla="val 738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EFA240A-D9E8-F335-6659-8AEAF59D9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0" y="1"/>
            <a:ext cx="18471526" cy="1316258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3C5415A3-2A9A-15FA-51BF-CC474F9B951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1" name="TextBox 20">
            <a:extLst>
              <a:ext uri="{FF2B5EF4-FFF2-40B4-BE49-F238E27FC236}">
                <a16:creationId xmlns:a16="http://schemas.microsoft.com/office/drawing/2014/main" id="{8D6667E8-4650-8FA1-E86D-01EE52C0F08A}"/>
              </a:ext>
            </a:extLst>
          </p:cNvPr>
          <p:cNvSpPr txBox="1"/>
          <p:nvPr/>
        </p:nvSpPr>
        <p:spPr>
          <a:xfrm>
            <a:off x="762000" y="1562100"/>
            <a:ext cx="16186310" cy="297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Captain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</a:rPr>
              <a:t>은 사고 또는 이상 상황 발생 시 시스템에 관련 정보를 입력하여 제출한다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br>
              <a:rPr lang="ko-KR" alt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</a:rPr>
              <a:t>시스템은 필수 정보 검증 후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Incident DB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</a:rPr>
              <a:t>에 사고 보고서를 저장하고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Incident ID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</a:rPr>
              <a:t>를 반환한다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br>
              <a:rPr lang="ko-KR" alt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</a:rPr>
              <a:t>동시에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Operations Manager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</a:rPr>
              <a:t>에게 자동 알림을 전달하여 대응 시간을 최소화한다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br>
              <a:rPr lang="ko-KR" alt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</a:rPr>
              <a:t>입력 오류가 있는 경우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Captain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</a:rPr>
              <a:t>에게 즉시 수정 요청을 전달한다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B159DB0A-6F02-30EB-430F-8741EE3D49B3}"/>
              </a:ext>
            </a:extLst>
          </p:cNvPr>
          <p:cNvSpPr txBox="1"/>
          <p:nvPr/>
        </p:nvSpPr>
        <p:spPr>
          <a:xfrm>
            <a:off x="1082040" y="1562100"/>
            <a:ext cx="5867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en-US" sz="4000" b="0" i="0" u="none" strike="noStrike" dirty="0">
              <a:solidFill>
                <a:srgbClr val="374872"/>
              </a:solidFill>
              <a:latin typeface="Pretendard Bold" panose="020B0600000101010101" charset="-127"/>
              <a:ea typeface="Pretendard Bold" panose="020B0600000101010101" charset="-127"/>
              <a:cs typeface="Pretendard Bold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A2D8A-DD25-DB99-FBBA-C97AEEC57181}"/>
              </a:ext>
            </a:extLst>
          </p:cNvPr>
          <p:cNvSpPr txBox="1"/>
          <p:nvPr/>
        </p:nvSpPr>
        <p:spPr>
          <a:xfrm>
            <a:off x="228600" y="178973"/>
            <a:ext cx="990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  <a:cs typeface="Pretendard Bold" panose="020B0600000101010101" charset="-127"/>
              </a:rPr>
              <a:t>시퀀스 다이어그램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5A2FF75-EC90-43C5-A93E-3CC5B35A2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012942"/>
            <a:ext cx="8382000" cy="512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025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생성된 이미지">
            <a:extLst>
              <a:ext uri="{FF2B5EF4-FFF2-40B4-BE49-F238E27FC236}">
                <a16:creationId xmlns:a16="http://schemas.microsoft.com/office/drawing/2014/main" id="{E241D1AD-B324-1114-8E87-5D768B193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DBB63F-A4AC-0E50-E128-40D2820D2485}"/>
              </a:ext>
            </a:extLst>
          </p:cNvPr>
          <p:cNvSpPr txBox="1"/>
          <p:nvPr/>
        </p:nvSpPr>
        <p:spPr>
          <a:xfrm>
            <a:off x="5410200" y="723900"/>
            <a:ext cx="7400925" cy="28007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800" dirty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감사합니다</a:t>
            </a:r>
            <a:endParaRPr lang="en-US" altLang="ko-KR" sz="8800" dirty="0">
              <a:solidFill>
                <a:schemeClr val="tx2">
                  <a:lumMod val="75000"/>
                </a:schemeClr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algn="ctr"/>
            <a:r>
              <a:rPr lang="en-US" altLang="ko-KR" sz="8800" dirty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THANK YOU</a:t>
            </a:r>
            <a:endParaRPr lang="ko-KR" altLang="en-US" sz="8800" dirty="0">
              <a:solidFill>
                <a:schemeClr val="tx2">
                  <a:lumMod val="75000"/>
                </a:schemeClr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E15739C-22F1-51F7-D84A-F3B6ED6002B4}"/>
              </a:ext>
            </a:extLst>
          </p:cNvPr>
          <p:cNvSpPr/>
          <p:nvPr/>
        </p:nvSpPr>
        <p:spPr>
          <a:xfrm>
            <a:off x="1981200" y="342900"/>
            <a:ext cx="14706600" cy="3581400"/>
          </a:xfrm>
          <a:prstGeom prst="roundRect">
            <a:avLst>
              <a:gd name="adj" fmla="val 738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7715E-B4B9-5CF6-6FAD-ECFA04EE87C1}"/>
              </a:ext>
            </a:extLst>
          </p:cNvPr>
          <p:cNvSpPr txBox="1"/>
          <p:nvPr/>
        </p:nvSpPr>
        <p:spPr>
          <a:xfrm>
            <a:off x="17806757" y="9915797"/>
            <a:ext cx="6266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Pretendard Medium"/>
              </a:rPr>
              <a:t>20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240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89D0B58E-44E4-F807-8ECD-120D690B92DB}"/>
              </a:ext>
            </a:extLst>
          </p:cNvPr>
          <p:cNvSpPr/>
          <p:nvPr/>
        </p:nvSpPr>
        <p:spPr>
          <a:xfrm>
            <a:off x="-73245" y="1209280"/>
            <a:ext cx="18478500" cy="9146929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DD5FDE9-611C-6BE6-20FD-CA0640513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1" y="1"/>
            <a:ext cx="18408213" cy="131625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8948A3-F524-4052-BBE3-4108CC2B17BF}"/>
              </a:ext>
            </a:extLst>
          </p:cNvPr>
          <p:cNvSpPr txBox="1"/>
          <p:nvPr/>
        </p:nvSpPr>
        <p:spPr>
          <a:xfrm>
            <a:off x="266699" y="1547773"/>
            <a:ext cx="5796006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 ① 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SHIP → VOYAGE (1:N)</a:t>
            </a:r>
          </a:p>
          <a:p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하나의 선박은 여러 항해를 수행한다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관계명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en-US" altLang="ko-KR" sz="1200" i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operates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예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: HMM </a:t>
            </a: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오션호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 →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2024-001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항해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2024-002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항해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endParaRPr lang="en-US" altLang="ko-KR" sz="1200" b="1" dirty="0">
              <a:solidFill>
                <a:schemeClr val="tx2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② 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CREW_MEMBER → VOYAGE (1:N)</a:t>
            </a:r>
          </a:p>
          <a:p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한 명의 선장은 여러 항해를 지휘할 수 있다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관계명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en-US" altLang="ko-KR" sz="1200" i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commands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이 관계는 선장 역할을 가진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Crew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만 적용되는 개념적 모델</a:t>
            </a:r>
          </a:p>
          <a:p>
            <a:b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</a:b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③ 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SHIP → MAINTENANCE_REQUEST (1:N)</a:t>
            </a:r>
          </a:p>
          <a:p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한 선박에는 여러 정비 요청이 발생한다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관계명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en-US" altLang="ko-KR" sz="1200" i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has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b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</a:b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④ 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CREW_MEMBER → MAINTENANCE_REQUEST (1:N)</a:t>
            </a:r>
          </a:p>
          <a:p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정비 요청은 승무원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정비 담당자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이 제출한다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관계명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en-US" altLang="ko-KR" sz="1200" i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submits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b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</a:b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⑤ 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VOYAGE → SCHEDULE_ENTRY (1:N)</a:t>
            </a:r>
          </a:p>
          <a:p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하나의 항해는 여러 일정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작업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정비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업무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을 포함한다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관계명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en-US" altLang="ko-KR" sz="1200" i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has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b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</a:b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⑥ 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VOYAGE → DOCKING_REQUEST (1:N)</a:t>
            </a:r>
          </a:p>
          <a:p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항해 중 항만에 제출하는 계류 요청은 여러 건일 수 있다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관계명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en-US" altLang="ko-KR" sz="1200" i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requests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b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</a:b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⑦ 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PORT → DOCKING_REQUEST (1:N)</a:t>
            </a:r>
          </a:p>
          <a:p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항만은 여러 선박으로부터 계류 요청을 받을 수 있다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관계명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en-US" altLang="ko-KR" sz="1200" i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at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b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</a:b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⑧ 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VOYAGE → INCIDENT_REPORT (1:N)</a:t>
            </a:r>
          </a:p>
          <a:p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하나의 항해 동안 여러 사고 보고가 발생할 수 있다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관계명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en-US" altLang="ko-KR" sz="1200" i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reports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b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</a:b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⑨ 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CREW_MEMBER → INCIDENT_REPORT (1:N)</a:t>
            </a:r>
          </a:p>
          <a:p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사고 보고는 승무원이 작성한다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관계명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en-US" altLang="ko-KR" sz="1200" i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creates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b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</a:b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⑩ 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PORT → VOYAGE (1:N)</a:t>
            </a:r>
          </a:p>
          <a:p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항만은 항해의 출발 또는 도착지로 여러 번 지정될 수 있다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관계명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en-US" altLang="ko-KR" sz="1200" i="1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departure/arrival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b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</a:b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FDA62-7680-EB23-5097-0AA9AFC15A34}"/>
              </a:ext>
            </a:extLst>
          </p:cNvPr>
          <p:cNvSpPr txBox="1"/>
          <p:nvPr/>
        </p:nvSpPr>
        <p:spPr>
          <a:xfrm>
            <a:off x="228600" y="178973"/>
            <a:ext cx="990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  <a:cs typeface="Pretendard Bold" panose="020B0600000101010101" charset="-127"/>
              </a:rPr>
              <a:t>ER (Entity-Relation) Diagram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  <a:cs typeface="Pretendard Bold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6A502-46F2-334B-DC79-B6BD794488AF}"/>
              </a:ext>
            </a:extLst>
          </p:cNvPr>
          <p:cNvSpPr txBox="1"/>
          <p:nvPr/>
        </p:nvSpPr>
        <p:spPr>
          <a:xfrm>
            <a:off x="17983200" y="9848194"/>
            <a:ext cx="1873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ea typeface="Pretendard Medium"/>
              </a:rPr>
              <a:t>8</a:t>
            </a:r>
            <a:endParaRPr lang="ko-KR" alt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CB8DCE-BD04-FBDE-FAC4-BB363F90D6DB}"/>
              </a:ext>
            </a:extLst>
          </p:cNvPr>
          <p:cNvSpPr txBox="1"/>
          <p:nvPr/>
        </p:nvSpPr>
        <p:spPr>
          <a:xfrm>
            <a:off x="4976769" y="7308066"/>
            <a:ext cx="132016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🟦</a:t>
            </a:r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 ERD </a:t>
            </a:r>
            <a:r>
              <a:rPr lang="ko-KR" altLang="en-US" sz="1800" b="1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전체 구조 요약</a:t>
            </a:r>
          </a:p>
          <a:p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이 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ERD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는 다음과 같은 특징을 가진다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:</a:t>
            </a:r>
          </a:p>
          <a:p>
            <a:endParaRPr lang="en-US" altLang="ko-KR" sz="1800" dirty="0">
              <a:solidFill>
                <a:schemeClr val="tx2">
                  <a:lumMod val="50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1800" b="1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✔ 중심 </a:t>
            </a:r>
            <a:r>
              <a:rPr lang="ko-KR" altLang="en-US" sz="1800" b="1" dirty="0" err="1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엔터티는</a:t>
            </a:r>
            <a:r>
              <a:rPr lang="ko-KR" altLang="en-US" sz="1800" b="1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VOYAGE(</a:t>
            </a:r>
            <a:r>
              <a:rPr lang="ko-KR" altLang="en-US" sz="1800" b="1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항해</a:t>
            </a:r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)</a:t>
            </a:r>
          </a:p>
          <a:p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항해를 중심으로 일정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·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사고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·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계류 요청 등 모든 업무 </a:t>
            </a:r>
            <a:r>
              <a:rPr lang="ko-KR" altLang="en-US" sz="1800" dirty="0" err="1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엔터티가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 연결됨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  <a:p>
            <a:r>
              <a:rPr lang="ko-KR" altLang="en-US" sz="1800" b="1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✔ </a:t>
            </a:r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SHIP–VOYAGE–PORT</a:t>
            </a:r>
            <a:r>
              <a:rPr lang="ko-KR" altLang="en-US" sz="1800" b="1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라는 기본 운항 구조가 명확히 표현됨</a:t>
            </a:r>
          </a:p>
          <a:p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선박이 항해를 수행하고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항해가 항만과 연결되는 흐름은 해운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·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운항 시스템에서 기본적인 정보 구조임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  <a:p>
            <a:r>
              <a:rPr lang="ko-KR" altLang="en-US" sz="1800" b="1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✔ 승무원</a:t>
            </a:r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(CREW_MEMBER)</a:t>
            </a:r>
            <a:r>
              <a:rPr lang="ko-KR" altLang="en-US" sz="1800" b="1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이 모든 업무의 수행 주체로 연결됨</a:t>
            </a:r>
          </a:p>
          <a:p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정비 요청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사고 보고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항해 지휘 등 실제 업무 책임자를 모두 기록할 수 있음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  <a:p>
            <a:r>
              <a:rPr lang="ko-KR" altLang="en-US" sz="1800" b="1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✔ 정비</a:t>
            </a:r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(Maintenance), </a:t>
            </a:r>
            <a:r>
              <a:rPr lang="ko-KR" altLang="en-US" sz="1800" b="1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운항</a:t>
            </a:r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(Schedule), </a:t>
            </a:r>
            <a:r>
              <a:rPr lang="ko-KR" altLang="en-US" sz="1800" b="1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안전</a:t>
            </a:r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(Incident), </a:t>
            </a:r>
            <a:r>
              <a:rPr lang="ko-KR" altLang="en-US" sz="1800" b="1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항만 협조</a:t>
            </a:r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(Docking) </a:t>
            </a:r>
            <a:r>
              <a:rPr lang="ko-KR" altLang="en-US" sz="1800" b="1" dirty="0">
                <a:solidFill>
                  <a:schemeClr val="tx2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업무가 하나의 모델에서 통합됨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24" name="그림 23" descr="텍스트, 도표, 라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282D9C-CFD6-6662-4E94-5596C8AB7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769" y="1495231"/>
            <a:ext cx="13082631" cy="5260140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7769CD-9D81-F1F8-B40D-B81AF18E214C}"/>
              </a:ext>
            </a:extLst>
          </p:cNvPr>
          <p:cNvSpPr/>
          <p:nvPr/>
        </p:nvSpPr>
        <p:spPr>
          <a:xfrm rot="5400000">
            <a:off x="-2115484" y="3801546"/>
            <a:ext cx="8650568" cy="3962400"/>
          </a:xfrm>
          <a:prstGeom prst="roundRect">
            <a:avLst>
              <a:gd name="adj" fmla="val 738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14264B-133D-09E5-9473-3CC23A4D4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E5952C8B-2997-772F-3FFF-CB6037BA67A0}"/>
              </a:ext>
            </a:extLst>
          </p:cNvPr>
          <p:cNvSpPr/>
          <p:nvPr/>
        </p:nvSpPr>
        <p:spPr>
          <a:xfrm>
            <a:off x="-130578" y="38100"/>
            <a:ext cx="18478500" cy="48387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97358C7-890E-D63A-3AF4-9487832BD441}"/>
              </a:ext>
            </a:extLst>
          </p:cNvPr>
          <p:cNvCxnSpPr>
            <a:cxnSpLocks/>
          </p:cNvCxnSpPr>
          <p:nvPr/>
        </p:nvCxnSpPr>
        <p:spPr>
          <a:xfrm rot="5400000" flipH="1">
            <a:off x="3951600" y="5218973"/>
            <a:ext cx="100800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7" name="Picture 2">
            <a:extLst>
              <a:ext uri="{FF2B5EF4-FFF2-40B4-BE49-F238E27FC236}">
                <a16:creationId xmlns:a16="http://schemas.microsoft.com/office/drawing/2014/main" id="{C3246C68-990B-B05E-917B-82DE5E35C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0" y="1"/>
            <a:ext cx="18478500" cy="1316258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9250858C-C256-40F6-A119-C49954C58FD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C10C052B-13C6-4E38-E5DE-97E2C11BA3BC}"/>
              </a:ext>
            </a:extLst>
          </p:cNvPr>
          <p:cNvSpPr txBox="1"/>
          <p:nvPr/>
        </p:nvSpPr>
        <p:spPr>
          <a:xfrm>
            <a:off x="6958263" y="3400594"/>
            <a:ext cx="82296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207499"/>
              </a:lnSpc>
            </a:pPr>
            <a:endParaRPr lang="ko-KR" sz="2800" b="0" i="0" u="none" strike="noStrike" spc="-100" dirty="0">
              <a:solidFill>
                <a:srgbClr val="2482BD"/>
              </a:solidFill>
              <a:ea typeface="Pretendard Ligh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15BBBC-6283-F6BC-3DC7-75F04299EE07}"/>
              </a:ext>
            </a:extLst>
          </p:cNvPr>
          <p:cNvSpPr txBox="1"/>
          <p:nvPr/>
        </p:nvSpPr>
        <p:spPr>
          <a:xfrm>
            <a:off x="228600" y="178973"/>
            <a:ext cx="830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  <a:cs typeface="Pretendard Bold" panose="020B0600000101010101" charset="-127"/>
              </a:rPr>
              <a:t>UI (USER INTERFACE)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  <a:cs typeface="Pretendard Bold" panose="020B0600000101010101" charset="-12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94D200CC-3C0E-41BD-4D21-8CE067A4E09B}"/>
              </a:ext>
            </a:extLst>
          </p:cNvPr>
          <p:cNvSpPr txBox="1"/>
          <p:nvPr/>
        </p:nvSpPr>
        <p:spPr>
          <a:xfrm>
            <a:off x="9460286" y="3543003"/>
            <a:ext cx="8390969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50000"/>
              </a:lnSpc>
            </a:pPr>
            <a:r>
              <a:rPr lang="en-US" altLang="ko-KR" sz="2000" spc="-100" dirty="0">
                <a:solidFill>
                  <a:schemeClr val="tx2">
                    <a:lumMod val="75000"/>
                  </a:schemeClr>
                </a:solidFill>
                <a:ea typeface="Pretendard Light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04AF2D6-57D6-51A6-0709-C7369E490399}"/>
              </a:ext>
            </a:extLst>
          </p:cNvPr>
          <p:cNvSpPr txBox="1"/>
          <p:nvPr/>
        </p:nvSpPr>
        <p:spPr>
          <a:xfrm>
            <a:off x="9372600" y="1135722"/>
            <a:ext cx="5257796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3200" b="0" i="0" u="none" strike="noStrike" spc="-200" dirty="0">
                <a:solidFill>
                  <a:srgbClr val="374872"/>
                </a:solidFill>
                <a:ea typeface="Pretendard Bold"/>
              </a:rPr>
              <a:t>대시보드 화면</a:t>
            </a:r>
            <a:endParaRPr lang="ko-KR" sz="3200" b="0" i="0" u="none" strike="noStrike" spc="-200" dirty="0">
              <a:solidFill>
                <a:srgbClr val="374872"/>
              </a:solidFill>
              <a:ea typeface="Pretendard Bold"/>
            </a:endParaRP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984BF328-2E73-A65A-D9E6-5CC69FE6ED78}"/>
              </a:ext>
            </a:extLst>
          </p:cNvPr>
          <p:cNvSpPr txBox="1"/>
          <p:nvPr/>
        </p:nvSpPr>
        <p:spPr>
          <a:xfrm>
            <a:off x="-2318901" y="1081759"/>
            <a:ext cx="6967101" cy="73942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207499"/>
              </a:lnSpc>
            </a:pPr>
            <a:r>
              <a:rPr lang="ko-KR" altLang="en-US" sz="3200" spc="-200" dirty="0">
                <a:solidFill>
                  <a:srgbClr val="374872"/>
                </a:solidFill>
                <a:ea typeface="Pretendard Bold"/>
              </a:rPr>
              <a:t>로그인 화면</a:t>
            </a:r>
            <a:endParaRPr lang="en-US" altLang="ko-KR" sz="3200" spc="-200" dirty="0">
              <a:solidFill>
                <a:srgbClr val="374872"/>
              </a:solidFill>
              <a:ea typeface="Pretendard Bold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C768ED8-6D74-A31D-25B3-387C9A308C1F}"/>
              </a:ext>
            </a:extLst>
          </p:cNvPr>
          <p:cNvCxnSpPr>
            <a:cxnSpLocks/>
          </p:cNvCxnSpPr>
          <p:nvPr/>
        </p:nvCxnSpPr>
        <p:spPr>
          <a:xfrm flipH="1">
            <a:off x="406302" y="4838700"/>
            <a:ext cx="17273656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14">
            <a:extLst>
              <a:ext uri="{FF2B5EF4-FFF2-40B4-BE49-F238E27FC236}">
                <a16:creationId xmlns:a16="http://schemas.microsoft.com/office/drawing/2014/main" id="{32414B38-3CD9-10D5-7344-AD00B71E7269}"/>
              </a:ext>
            </a:extLst>
          </p:cNvPr>
          <p:cNvSpPr txBox="1"/>
          <p:nvPr/>
        </p:nvSpPr>
        <p:spPr>
          <a:xfrm>
            <a:off x="330104" y="2641600"/>
            <a:ext cx="8436653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ko-KR" altLang="en-US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전체적으로 바다를 상징하는 파란색 </a:t>
            </a:r>
            <a:r>
              <a:rPr lang="en-US" altLang="ko-KR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UI</a:t>
            </a:r>
            <a:r>
              <a:rPr lang="ko-KR" altLang="en-US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를 채택하였고</a:t>
            </a:r>
            <a:r>
              <a:rPr lang="en-US" altLang="ko-KR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‘</a:t>
            </a:r>
            <a:r>
              <a:rPr lang="en-US" altLang="ko-KR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Log In’ </a:t>
            </a:r>
            <a:r>
              <a:rPr lang="ko-KR" altLang="en-US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버튼은 파란색의 강조 색상을 사용하여 주요 액션임을 명확히 전달하도록 하였고</a:t>
            </a:r>
            <a:r>
              <a:rPr lang="en-US" altLang="ko-KR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화면 하단에는 계정 정보를 찾기 위한 ‘</a:t>
            </a:r>
            <a:r>
              <a:rPr lang="en-US" altLang="ko-KR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Forgot Password?’. </a:t>
            </a:r>
            <a:r>
              <a:rPr lang="ko-KR" altLang="en-US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버튼이 존재한다</a:t>
            </a:r>
            <a:r>
              <a:rPr lang="en-US" altLang="ko-KR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ko-KR" altLang="en-US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항해사</a:t>
            </a:r>
            <a:r>
              <a:rPr lang="en-US" altLang="ko-KR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정비 담당자 등 다양한 사용자가 시스템에 진입하는 출발점으로 기능하며</a:t>
            </a:r>
            <a:r>
              <a:rPr lang="en-US" altLang="ko-KR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이후 대시보드로 자연스럽게 연결되도록 설계되었다</a:t>
            </a:r>
            <a:r>
              <a:rPr lang="en-US" altLang="ko-KR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endParaRPr lang="en-US" altLang="ko-KR" sz="2100" spc="-100" dirty="0">
              <a:solidFill>
                <a:schemeClr val="accent1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9688E5-F55E-CFD7-54E4-98238911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12" t="7840" r="7039" b="12393"/>
          <a:stretch>
            <a:fillRect/>
          </a:stretch>
        </p:blipFill>
        <p:spPr>
          <a:xfrm>
            <a:off x="524430" y="5205484"/>
            <a:ext cx="8086170" cy="45862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2F2417-88AA-4F8C-220C-0C4F751BC9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540"/>
          <a:stretch>
            <a:fillRect/>
          </a:stretch>
        </p:blipFill>
        <p:spPr>
          <a:xfrm>
            <a:off x="9372601" y="4995629"/>
            <a:ext cx="8307358" cy="5024671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F5EBD78-2DFF-E7EC-22E0-C1725A92DB80}"/>
              </a:ext>
            </a:extLst>
          </p:cNvPr>
          <p:cNvSpPr/>
          <p:nvPr/>
        </p:nvSpPr>
        <p:spPr>
          <a:xfrm rot="5400000">
            <a:off x="1938091" y="3218406"/>
            <a:ext cx="5180132" cy="8599115"/>
          </a:xfrm>
          <a:prstGeom prst="roundRect">
            <a:avLst>
              <a:gd name="adj" fmla="val 738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308BC6F-3B11-1421-B83E-4A89C3AB1E8F}"/>
              </a:ext>
            </a:extLst>
          </p:cNvPr>
          <p:cNvSpPr/>
          <p:nvPr/>
        </p:nvSpPr>
        <p:spPr>
          <a:xfrm rot="5400000">
            <a:off x="10941175" y="3218405"/>
            <a:ext cx="5180134" cy="8599115"/>
          </a:xfrm>
          <a:prstGeom prst="roundRect">
            <a:avLst>
              <a:gd name="adj" fmla="val 738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8B5460-84B9-796D-CF27-C99A2481CB9F}"/>
              </a:ext>
            </a:extLst>
          </p:cNvPr>
          <p:cNvSpPr txBox="1"/>
          <p:nvPr/>
        </p:nvSpPr>
        <p:spPr>
          <a:xfrm>
            <a:off x="9078027" y="1866900"/>
            <a:ext cx="9011630" cy="2535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대시보드 화면은 선박 운영과 관련된 핵심 정보를 한눈에 확인할 수 있도록 구성된 메인 관리 화면이다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상단에는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Home, Ships, Voyages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등 주요 메뉴가 포함된 내비게이션 바가 배치되어 있고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중앙에는 정비 상태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기상 정보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진행 중인 항해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오늘의 업무 등을 요약한 카드형 정보가 제공되어 담당자가 필요한 정보를 빠르게 확인할 수 있다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아래 지도에는 실시간 선박 위치를 보여주는 지도가 배치되어 전체 선단의 운항 상황을 직관적으로 파악할 수 있으며 이러한 구성은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시스템의 중앙 허브로서 선박 운영 업무의 가시성과 효율성을 높이는 데 목적을 두고 있다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2172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DE904E-F435-8CDB-7AD6-5ACCD159C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6CC129C-1B1C-04A8-9AD1-281634C7EDC4}"/>
              </a:ext>
            </a:extLst>
          </p:cNvPr>
          <p:cNvSpPr/>
          <p:nvPr/>
        </p:nvSpPr>
        <p:spPr>
          <a:xfrm>
            <a:off x="-130578" y="0"/>
            <a:ext cx="18478500" cy="48387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F234906-FCC8-371C-F089-D7E3F85F32E2}"/>
              </a:ext>
            </a:extLst>
          </p:cNvPr>
          <p:cNvCxnSpPr>
            <a:cxnSpLocks/>
          </p:cNvCxnSpPr>
          <p:nvPr/>
        </p:nvCxnSpPr>
        <p:spPr>
          <a:xfrm rot="5400000" flipH="1">
            <a:off x="3951600" y="5218973"/>
            <a:ext cx="100800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7" name="Picture 2">
            <a:extLst>
              <a:ext uri="{FF2B5EF4-FFF2-40B4-BE49-F238E27FC236}">
                <a16:creationId xmlns:a16="http://schemas.microsoft.com/office/drawing/2014/main" id="{DDC8E1DE-90AA-DA94-14B3-58E55C408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0" y="-38100"/>
            <a:ext cx="18478500" cy="1316258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E2CB6802-ECA7-D14E-CEC9-4E159F2AFDF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B8948D49-05FC-3202-0824-CF11CCC38F33}"/>
              </a:ext>
            </a:extLst>
          </p:cNvPr>
          <p:cNvSpPr txBox="1"/>
          <p:nvPr/>
        </p:nvSpPr>
        <p:spPr>
          <a:xfrm>
            <a:off x="6958263" y="3400594"/>
            <a:ext cx="82296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207499"/>
              </a:lnSpc>
            </a:pPr>
            <a:endParaRPr lang="ko-KR" sz="2800" b="0" i="0" u="none" strike="noStrike" spc="-100" dirty="0">
              <a:solidFill>
                <a:srgbClr val="2482BD"/>
              </a:solidFill>
              <a:ea typeface="Pretendard Ligh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9C7412-F701-B9D2-690B-500038A5AFB6}"/>
              </a:ext>
            </a:extLst>
          </p:cNvPr>
          <p:cNvSpPr txBox="1"/>
          <p:nvPr/>
        </p:nvSpPr>
        <p:spPr>
          <a:xfrm>
            <a:off x="228600" y="178973"/>
            <a:ext cx="830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  <a:cs typeface="Pretendard Bold" panose="020B0600000101010101" charset="-127"/>
              </a:rPr>
              <a:t>UI (USER INTERFACE)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  <a:cs typeface="Pretendard Bold" panose="020B0600000101010101" charset="-12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B4B09DE-EE17-6294-EFC7-FFB45D632649}"/>
              </a:ext>
            </a:extLst>
          </p:cNvPr>
          <p:cNvSpPr txBox="1"/>
          <p:nvPr/>
        </p:nvSpPr>
        <p:spPr>
          <a:xfrm>
            <a:off x="9460286" y="3543003"/>
            <a:ext cx="8390969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50000"/>
              </a:lnSpc>
            </a:pPr>
            <a:r>
              <a:rPr lang="en-US" altLang="ko-KR" sz="2000" spc="-100" dirty="0">
                <a:solidFill>
                  <a:schemeClr val="tx2">
                    <a:lumMod val="75000"/>
                  </a:schemeClr>
                </a:solidFill>
                <a:ea typeface="Pretendard Light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BD0D7EB-2E55-25A1-89C3-1B2A4B4A3B03}"/>
              </a:ext>
            </a:extLst>
          </p:cNvPr>
          <p:cNvSpPr txBox="1"/>
          <p:nvPr/>
        </p:nvSpPr>
        <p:spPr>
          <a:xfrm>
            <a:off x="9372600" y="1135722"/>
            <a:ext cx="5257796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3200" b="0" i="0" u="none" strike="noStrike" spc="-200" dirty="0">
                <a:solidFill>
                  <a:srgbClr val="374872"/>
                </a:solidFill>
                <a:ea typeface="Pretendard Bold"/>
              </a:rPr>
              <a:t>항해 관련 화면</a:t>
            </a:r>
            <a:endParaRPr lang="ko-KR" sz="3200" b="0" i="0" u="none" strike="noStrike" spc="-200" dirty="0">
              <a:solidFill>
                <a:srgbClr val="374872"/>
              </a:solidFill>
              <a:ea typeface="Pretendard Bold"/>
            </a:endParaRP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F62ACFE8-D91A-9FDD-EF73-8D53B07E0E3F}"/>
              </a:ext>
            </a:extLst>
          </p:cNvPr>
          <p:cNvSpPr txBox="1"/>
          <p:nvPr/>
        </p:nvSpPr>
        <p:spPr>
          <a:xfrm>
            <a:off x="-2133600" y="1081759"/>
            <a:ext cx="6967101" cy="73942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207499"/>
              </a:lnSpc>
            </a:pPr>
            <a:r>
              <a:rPr lang="ko-KR" altLang="en-US" sz="3200" spc="-200" dirty="0">
                <a:solidFill>
                  <a:srgbClr val="374872"/>
                </a:solidFill>
                <a:ea typeface="Pretendard Bold"/>
              </a:rPr>
              <a:t>정비 요청 화면</a:t>
            </a:r>
            <a:endParaRPr lang="en-US" altLang="ko-KR" sz="3200" spc="-200" dirty="0">
              <a:solidFill>
                <a:srgbClr val="374872"/>
              </a:solidFill>
              <a:ea typeface="Pretendard Bold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206E239-9770-4618-E990-B78407697E21}"/>
              </a:ext>
            </a:extLst>
          </p:cNvPr>
          <p:cNvCxnSpPr>
            <a:cxnSpLocks/>
          </p:cNvCxnSpPr>
          <p:nvPr/>
        </p:nvCxnSpPr>
        <p:spPr>
          <a:xfrm flipH="1">
            <a:off x="406302" y="4838700"/>
            <a:ext cx="17273656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14">
            <a:extLst>
              <a:ext uri="{FF2B5EF4-FFF2-40B4-BE49-F238E27FC236}">
                <a16:creationId xmlns:a16="http://schemas.microsoft.com/office/drawing/2014/main" id="{7290D819-832A-82AA-6FEF-F9D6B87DE356}"/>
              </a:ext>
            </a:extLst>
          </p:cNvPr>
          <p:cNvSpPr txBox="1"/>
          <p:nvPr/>
        </p:nvSpPr>
        <p:spPr>
          <a:xfrm>
            <a:off x="330104" y="2717800"/>
            <a:ext cx="8436653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화면 상단에는 요청 목록을 필터링할 수 있는 범주 선택 영역이 배치되어 있어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우선순위나 진행 상태별로 요청을 빠르게 분류할 수 있다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중앙에는 기존 정비 요청들이 테이블 형태로 정리되어 표시되며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분류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메모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상태 등 핵심 정보가 한눈에 들어오도록 구성하였다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 ‘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SUBMIT’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버튼이 배치되어 있어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정비 담당자가 즉시 신규 요청을 입력할 수 있다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세부 입력 화면에서는 다양한 항목을 명확히 입력할 수 있게 구성되어 있으며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버튼 클릭 시 시스템은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입력값을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 검증한 뒤 데이터베이스에 저장하도록 설계되었다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..</a:t>
            </a:r>
            <a:endParaRPr lang="en-US" altLang="ko-KR" sz="2000" spc="-100" dirty="0">
              <a:solidFill>
                <a:schemeClr val="accent1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098C67B-D3AC-1984-DC0A-6CAD4F7CF7BB}"/>
              </a:ext>
            </a:extLst>
          </p:cNvPr>
          <p:cNvSpPr/>
          <p:nvPr/>
        </p:nvSpPr>
        <p:spPr>
          <a:xfrm rot="5400000">
            <a:off x="1938091" y="3218406"/>
            <a:ext cx="5180132" cy="8599115"/>
          </a:xfrm>
          <a:prstGeom prst="roundRect">
            <a:avLst>
              <a:gd name="adj" fmla="val 738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CFE2119-F67C-5997-3454-D1A0EFBF36B5}"/>
              </a:ext>
            </a:extLst>
          </p:cNvPr>
          <p:cNvSpPr/>
          <p:nvPr/>
        </p:nvSpPr>
        <p:spPr>
          <a:xfrm rot="5400000">
            <a:off x="10941175" y="3218405"/>
            <a:ext cx="5180134" cy="8599115"/>
          </a:xfrm>
          <a:prstGeom prst="roundRect">
            <a:avLst>
              <a:gd name="adj" fmla="val 738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1016AF-B804-C6EA-2EED-6DD21AA73EAE}"/>
              </a:ext>
            </a:extLst>
          </p:cNvPr>
          <p:cNvSpPr txBox="1"/>
          <p:nvPr/>
        </p:nvSpPr>
        <p:spPr>
          <a:xfrm>
            <a:off x="9078027" y="1866900"/>
            <a:ext cx="9011630" cy="3366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항해 정보 화면은 특정 항해의 핵심 정보를 간단하고 명확하게 제공하도록 구성된 요약형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UI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이다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상단의 ‘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VOYAGE’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제목 바와 크게 표시된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선박명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 ‘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OCEAN VOYAGER’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는 사용자가 현재 어떤 항해 정보를 보고 있는지 즉시 인지할 수 있도록 한다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선박 종류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(Cargo Ship)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는 그 아래에 배치되어 추가적인 선박 정보를 보완한다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출발지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Los Angeles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와 도착지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Shanghai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는 화살표와 함께 배치되어 운항 방향을 시각적으로 표현한다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상태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(Status)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는 ‘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In Transit’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배너로 강조되어 항해가 진행 중임을 쉽게 확인할 수 있다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전체적으로 이 화면은 선장이나 운항 관리자 등이 항해 현황을 빠르게 파악할 수 있도록 단순하면서도 직관적으로 설계되었다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</p:txBody>
      </p:sp>
      <p:pic>
        <p:nvPicPr>
          <p:cNvPr id="3" name="그림 2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3E912B-A904-9E89-9F69-15FE051745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06" t="2982" r="2903" b="5084"/>
          <a:stretch>
            <a:fillRect/>
          </a:stretch>
        </p:blipFill>
        <p:spPr>
          <a:xfrm>
            <a:off x="457200" y="5021040"/>
            <a:ext cx="8294317" cy="4999260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98E34B-BFCC-E0DD-11A3-96D2CBB9C86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817" t="5799" r="5695" b="7844"/>
          <a:stretch>
            <a:fillRect/>
          </a:stretch>
        </p:blipFill>
        <p:spPr>
          <a:xfrm>
            <a:off x="9460286" y="5046948"/>
            <a:ext cx="8116613" cy="492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48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DA765C-3C6E-69EB-47F0-FD62C244B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DE1BB3F-1DF6-E723-6541-D18CBBD4DA7E}"/>
              </a:ext>
            </a:extLst>
          </p:cNvPr>
          <p:cNvSpPr/>
          <p:nvPr/>
        </p:nvSpPr>
        <p:spPr>
          <a:xfrm>
            <a:off x="-130578" y="0"/>
            <a:ext cx="18478500" cy="48387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A9BA1C8-C036-6658-4C45-9CF2DA45B679}"/>
              </a:ext>
            </a:extLst>
          </p:cNvPr>
          <p:cNvCxnSpPr>
            <a:cxnSpLocks/>
          </p:cNvCxnSpPr>
          <p:nvPr/>
        </p:nvCxnSpPr>
        <p:spPr>
          <a:xfrm rot="5400000" flipH="1">
            <a:off x="3951600" y="5218973"/>
            <a:ext cx="100800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7" name="Picture 2">
            <a:extLst>
              <a:ext uri="{FF2B5EF4-FFF2-40B4-BE49-F238E27FC236}">
                <a16:creationId xmlns:a16="http://schemas.microsoft.com/office/drawing/2014/main" id="{57F50419-88EB-8307-5875-CBEF17A73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0" y="1"/>
            <a:ext cx="18478500" cy="1316258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79B5C599-761E-26BC-9EA0-0B376661657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B99B3EF5-4CD7-C108-8530-6C8443AB51A3}"/>
              </a:ext>
            </a:extLst>
          </p:cNvPr>
          <p:cNvSpPr txBox="1"/>
          <p:nvPr/>
        </p:nvSpPr>
        <p:spPr>
          <a:xfrm>
            <a:off x="6958263" y="3400594"/>
            <a:ext cx="82296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207499"/>
              </a:lnSpc>
            </a:pPr>
            <a:endParaRPr lang="ko-KR" sz="2800" b="0" i="0" u="none" strike="noStrike" spc="-100" dirty="0">
              <a:solidFill>
                <a:srgbClr val="2482BD"/>
              </a:solidFill>
              <a:ea typeface="Pretendard Ligh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85400A-FF67-F5C3-AFBF-79C0C7059288}"/>
              </a:ext>
            </a:extLst>
          </p:cNvPr>
          <p:cNvSpPr txBox="1"/>
          <p:nvPr/>
        </p:nvSpPr>
        <p:spPr>
          <a:xfrm>
            <a:off x="228600" y="178973"/>
            <a:ext cx="830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  <a:cs typeface="Pretendard Bold" panose="020B0600000101010101" charset="-127"/>
              </a:rPr>
              <a:t>UI (USER INTERFACE)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  <a:cs typeface="Pretendard Bold" panose="020B0600000101010101" charset="-12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A118E0AB-0292-BFBB-9254-B533A8A83325}"/>
              </a:ext>
            </a:extLst>
          </p:cNvPr>
          <p:cNvSpPr txBox="1"/>
          <p:nvPr/>
        </p:nvSpPr>
        <p:spPr>
          <a:xfrm>
            <a:off x="9460286" y="3543003"/>
            <a:ext cx="8390969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50000"/>
              </a:lnSpc>
            </a:pPr>
            <a:r>
              <a:rPr lang="en-US" altLang="ko-KR" sz="2000" spc="-100" dirty="0">
                <a:solidFill>
                  <a:schemeClr val="tx2">
                    <a:lumMod val="75000"/>
                  </a:schemeClr>
                </a:solidFill>
                <a:ea typeface="Pretendard Light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21307CA-0C52-B5C2-508F-72A1C478619A}"/>
              </a:ext>
            </a:extLst>
          </p:cNvPr>
          <p:cNvSpPr txBox="1"/>
          <p:nvPr/>
        </p:nvSpPr>
        <p:spPr>
          <a:xfrm>
            <a:off x="9372600" y="1135722"/>
            <a:ext cx="5257796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3200" b="0" i="0" u="none" strike="noStrike" spc="-200" dirty="0">
                <a:solidFill>
                  <a:srgbClr val="374872"/>
                </a:solidFill>
                <a:ea typeface="Pretendard Bold"/>
              </a:rPr>
              <a:t>계류 허가</a:t>
            </a:r>
            <a:endParaRPr lang="ko-KR" sz="3200" b="0" i="0" u="none" strike="noStrike" spc="-200" dirty="0">
              <a:solidFill>
                <a:srgbClr val="374872"/>
              </a:solidFill>
              <a:ea typeface="Pretendard Bold"/>
            </a:endParaRP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DBD4C2D3-C7BC-A88D-5CF2-4B855E2D4F8C}"/>
              </a:ext>
            </a:extLst>
          </p:cNvPr>
          <p:cNvSpPr txBox="1"/>
          <p:nvPr/>
        </p:nvSpPr>
        <p:spPr>
          <a:xfrm>
            <a:off x="-2318901" y="1051279"/>
            <a:ext cx="6967101" cy="73942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207499"/>
              </a:lnSpc>
            </a:pPr>
            <a:r>
              <a:rPr lang="ko-KR" altLang="en-US" sz="3200" spc="-200" dirty="0">
                <a:solidFill>
                  <a:srgbClr val="374872"/>
                </a:solidFill>
                <a:ea typeface="Pretendard Bold"/>
              </a:rPr>
              <a:t>일정 관리</a:t>
            </a:r>
            <a:endParaRPr lang="en-US" altLang="ko-KR" sz="3200" spc="-200" dirty="0">
              <a:solidFill>
                <a:srgbClr val="374872"/>
              </a:solidFill>
              <a:ea typeface="Pretendard Bold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24C0D5F-2BFC-8B3E-41FE-C00ED52E76F0}"/>
              </a:ext>
            </a:extLst>
          </p:cNvPr>
          <p:cNvCxnSpPr>
            <a:cxnSpLocks/>
          </p:cNvCxnSpPr>
          <p:nvPr/>
        </p:nvCxnSpPr>
        <p:spPr>
          <a:xfrm flipH="1">
            <a:off x="406302" y="4838700"/>
            <a:ext cx="17273656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14">
            <a:extLst>
              <a:ext uri="{FF2B5EF4-FFF2-40B4-BE49-F238E27FC236}">
                <a16:creationId xmlns:a16="http://schemas.microsoft.com/office/drawing/2014/main" id="{2F5BB786-262B-3205-3D7B-113D8F769694}"/>
              </a:ext>
            </a:extLst>
          </p:cNvPr>
          <p:cNvSpPr txBox="1"/>
          <p:nvPr/>
        </p:nvSpPr>
        <p:spPr>
          <a:xfrm>
            <a:off x="330104" y="2870200"/>
            <a:ext cx="8436653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스케줄 관리 화면은 항해 중 수행해야 하는 주요 작업들을 시간 순서에 따라 정리해 보여주는 기능으로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사용자가 일정 흐름을 한눈에 파악할 수 있도록 구성되어 있다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화면에는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일정명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출발 시각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도착 시각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작업 버튼이 표 형태로 정렬되어 있다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각 일정은 ‘정비 점검’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‘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항해’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‘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선박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관제’와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 같이 작업 유형별로 구분되며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시간 정보는 시작과 종료 시각이 나란히 표시되어 일정의 소요 시간을 쉽게 확인할 수 있다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각 오른쪽에는 ‘편집’ 버튼이 있어 사용자가 해당 일정을 수정할 수 있도록 하였고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화면 하단의 ‘일정 추가’ 버튼을 통해 새로운 작업을 즉시 등록할 수 있다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endParaRPr lang="en-US" altLang="ko-KR" spc="-100" dirty="0">
              <a:solidFill>
                <a:schemeClr val="accent1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AA2FBE8-D520-CB6E-47AC-21086D2E7ADC}"/>
              </a:ext>
            </a:extLst>
          </p:cNvPr>
          <p:cNvSpPr/>
          <p:nvPr/>
        </p:nvSpPr>
        <p:spPr>
          <a:xfrm rot="5400000">
            <a:off x="1938091" y="3218406"/>
            <a:ext cx="5180132" cy="8599115"/>
          </a:xfrm>
          <a:prstGeom prst="roundRect">
            <a:avLst>
              <a:gd name="adj" fmla="val 738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59AAEAE-9BB3-BE9C-6114-DC29BF4D5F77}"/>
              </a:ext>
            </a:extLst>
          </p:cNvPr>
          <p:cNvSpPr/>
          <p:nvPr/>
        </p:nvSpPr>
        <p:spPr>
          <a:xfrm rot="5400000">
            <a:off x="10941175" y="3218405"/>
            <a:ext cx="5180134" cy="8599115"/>
          </a:xfrm>
          <a:prstGeom prst="roundRect">
            <a:avLst>
              <a:gd name="adj" fmla="val 738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CBE445-ED19-073A-1BE7-BA4E40F65705}"/>
              </a:ext>
            </a:extLst>
          </p:cNvPr>
          <p:cNvSpPr txBox="1"/>
          <p:nvPr/>
        </p:nvSpPr>
        <p:spPr>
          <a:xfrm>
            <a:off x="9078027" y="1866900"/>
            <a:ext cx="9011630" cy="2951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계류 허가 요청 화면은 선박이 특정 항구에 입항하거나 정박하기 위해 필요한 정보를 입력하고 요청을 제출할 수 있도록 구성된 기능 화면이다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상단에는 ‘계류 허가 요청’ 제목이 배치되어 화면의 목적을 명확히 보여주며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그 아래에는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항구명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예정 도착일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예상 정박 시간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비고 등 필수 입력 항목이 순서대로 정리되어 있다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특히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항구명과 도착일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정박 시간 등은 항만 당국이 요청을 승인하는 데 핵심적인 요소이기에 좌측에 라벨과 우측에 입력 필드를 직관적으로 배치하였다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전체적으로 이 화면은 항해 중 발생하는 계류 관련 행정 절차를 간소화하고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필요한 정보를 빠르고 정확하게 제출할 수 있도록 설계된 실용적인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UI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이다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11D543F-0274-CD3F-42D7-93B0AC45C8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23" t="6353" r="3399" b="9154"/>
          <a:stretch>
            <a:fillRect/>
          </a:stretch>
        </p:blipFill>
        <p:spPr>
          <a:xfrm>
            <a:off x="457200" y="5046948"/>
            <a:ext cx="8153401" cy="49718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1A559B8-F6BA-03FF-4DBF-589C659A4C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456" t="4835" r="6164" b="9154"/>
          <a:stretch>
            <a:fillRect/>
          </a:stretch>
        </p:blipFill>
        <p:spPr>
          <a:xfrm>
            <a:off x="9460286" y="5080297"/>
            <a:ext cx="8116613" cy="493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33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7D3AFA-412E-8CB6-BC4C-A4D433D13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50A3FBB-5E5C-E07E-D16D-376EED2D67A0}"/>
              </a:ext>
            </a:extLst>
          </p:cNvPr>
          <p:cNvSpPr/>
          <p:nvPr/>
        </p:nvSpPr>
        <p:spPr>
          <a:xfrm>
            <a:off x="-130578" y="0"/>
            <a:ext cx="18478500" cy="48387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F4A3DE8-033A-658B-6788-8169501D4E88}"/>
              </a:ext>
            </a:extLst>
          </p:cNvPr>
          <p:cNvCxnSpPr>
            <a:cxnSpLocks/>
          </p:cNvCxnSpPr>
          <p:nvPr/>
        </p:nvCxnSpPr>
        <p:spPr>
          <a:xfrm rot="5400000" flipH="1">
            <a:off x="3951600" y="5218973"/>
            <a:ext cx="100800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7" name="Picture 2">
            <a:extLst>
              <a:ext uri="{FF2B5EF4-FFF2-40B4-BE49-F238E27FC236}">
                <a16:creationId xmlns:a16="http://schemas.microsoft.com/office/drawing/2014/main" id="{BB416B35-9AFA-8A17-FD5F-7392E41B3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0" y="1"/>
            <a:ext cx="18478500" cy="1316258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0187D5AC-0DA7-0F5C-21B3-980237FD430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4009690F-2FD7-E6C2-D9CC-AAD63FD19ECA}"/>
              </a:ext>
            </a:extLst>
          </p:cNvPr>
          <p:cNvSpPr txBox="1"/>
          <p:nvPr/>
        </p:nvSpPr>
        <p:spPr>
          <a:xfrm>
            <a:off x="6958263" y="3400594"/>
            <a:ext cx="82296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207499"/>
              </a:lnSpc>
            </a:pPr>
            <a:endParaRPr lang="ko-KR" sz="2800" b="0" i="0" u="none" strike="noStrike" spc="-100" dirty="0">
              <a:solidFill>
                <a:srgbClr val="2482BD"/>
              </a:solidFill>
              <a:ea typeface="Pretendard Ligh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99A886-649E-A8DA-272F-B36D6DD48CBC}"/>
              </a:ext>
            </a:extLst>
          </p:cNvPr>
          <p:cNvSpPr txBox="1"/>
          <p:nvPr/>
        </p:nvSpPr>
        <p:spPr>
          <a:xfrm>
            <a:off x="228600" y="178973"/>
            <a:ext cx="830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  <a:cs typeface="Pretendard Bold" panose="020B0600000101010101" charset="-127"/>
              </a:rPr>
              <a:t>UI (USER INTERFACE)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  <a:cs typeface="Pretendard Bold" panose="020B0600000101010101" charset="-127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FD857CF-29C6-0BA0-2065-AB3A1A5BFC99}"/>
              </a:ext>
            </a:extLst>
          </p:cNvPr>
          <p:cNvSpPr txBox="1"/>
          <p:nvPr/>
        </p:nvSpPr>
        <p:spPr>
          <a:xfrm>
            <a:off x="9460286" y="3543003"/>
            <a:ext cx="8390969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50000"/>
              </a:lnSpc>
            </a:pPr>
            <a:r>
              <a:rPr lang="en-US" altLang="ko-KR" sz="2000" spc="-100" dirty="0">
                <a:solidFill>
                  <a:schemeClr val="tx2">
                    <a:lumMod val="75000"/>
                  </a:schemeClr>
                </a:solidFill>
                <a:ea typeface="Pretendard Light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7F52AFF-CFE0-2E87-BA9E-259617FC9942}"/>
              </a:ext>
            </a:extLst>
          </p:cNvPr>
          <p:cNvSpPr txBox="1"/>
          <p:nvPr/>
        </p:nvSpPr>
        <p:spPr>
          <a:xfrm>
            <a:off x="9372600" y="1135722"/>
            <a:ext cx="5257796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3200" b="0" i="0" u="none" strike="noStrike" spc="-200" dirty="0">
                <a:solidFill>
                  <a:srgbClr val="374872"/>
                </a:solidFill>
                <a:ea typeface="Pretendard Bold"/>
              </a:rPr>
              <a:t>입항 항구 관련</a:t>
            </a:r>
            <a:endParaRPr lang="ko-KR" sz="3200" b="0" i="0" u="none" strike="noStrike" spc="-200" dirty="0">
              <a:solidFill>
                <a:srgbClr val="374872"/>
              </a:solidFill>
              <a:ea typeface="Pretendard Bold"/>
            </a:endParaRP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94D28E20-18A8-217A-D756-53A1C22BA840}"/>
              </a:ext>
            </a:extLst>
          </p:cNvPr>
          <p:cNvSpPr txBox="1"/>
          <p:nvPr/>
        </p:nvSpPr>
        <p:spPr>
          <a:xfrm>
            <a:off x="-2318901" y="1081759"/>
            <a:ext cx="6967101" cy="73942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207499"/>
              </a:lnSpc>
            </a:pPr>
            <a:r>
              <a:rPr lang="ko-KR" altLang="en-US" sz="3200" spc="-200" dirty="0">
                <a:solidFill>
                  <a:srgbClr val="374872"/>
                </a:solidFill>
                <a:ea typeface="Pretendard Bold"/>
              </a:rPr>
              <a:t>사고 보고</a:t>
            </a:r>
            <a:endParaRPr lang="en-US" altLang="ko-KR" sz="3200" spc="-200" dirty="0">
              <a:solidFill>
                <a:srgbClr val="374872"/>
              </a:solidFill>
              <a:ea typeface="Pretendard Bold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5CCF145-879B-102F-C9DF-F06505BECCBE}"/>
              </a:ext>
            </a:extLst>
          </p:cNvPr>
          <p:cNvCxnSpPr>
            <a:cxnSpLocks/>
          </p:cNvCxnSpPr>
          <p:nvPr/>
        </p:nvCxnSpPr>
        <p:spPr>
          <a:xfrm flipH="1">
            <a:off x="406302" y="4838700"/>
            <a:ext cx="17273656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14">
            <a:extLst>
              <a:ext uri="{FF2B5EF4-FFF2-40B4-BE49-F238E27FC236}">
                <a16:creationId xmlns:a16="http://schemas.microsoft.com/office/drawing/2014/main" id="{A10CEE6B-69B3-2AEE-2EEE-AB864E9CF85B}"/>
              </a:ext>
            </a:extLst>
          </p:cNvPr>
          <p:cNvSpPr txBox="1"/>
          <p:nvPr/>
        </p:nvSpPr>
        <p:spPr>
          <a:xfrm>
            <a:off x="330104" y="2946400"/>
            <a:ext cx="8436653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사고 보고 화면은 항해 중 발생한 이상 상황이나 사고를 신속하고 정확하게 기록하기 위한 입력 인터페이스로 설계되었다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화면에는 날짜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위치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설명의 세 가지 핵심 입력 항목이 정렬되어 있다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각 라벨은 좌측에 배치되고 입력 필드는 우측에 배치되어 사용자가 필요한 정보를 직관적으로 입력할 수 있다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특히 ‘설명’ 항목은 넓은 텍스트 박스로 제공되어 사고 경위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영향을 받은 장비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초기 대응 조치 등 상세 내용을 충분히 기록할 수 있도록 구성되었다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전체적으로 이 화면은 사고 발생 시 즉각적인 정보 기록을 가능하게 하고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선박 운영 안전성을 향상시키는 데 초점을 맞춘 단순하면서도 실용적인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UI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이다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endParaRPr lang="en-US" altLang="ko-KR" spc="-100" dirty="0">
              <a:solidFill>
                <a:schemeClr val="accent1">
                  <a:lumMod val="7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91E2DEA-8B6F-01DA-7A73-D03C1AE401DE}"/>
              </a:ext>
            </a:extLst>
          </p:cNvPr>
          <p:cNvSpPr/>
          <p:nvPr/>
        </p:nvSpPr>
        <p:spPr>
          <a:xfrm rot="5400000">
            <a:off x="1938091" y="3218406"/>
            <a:ext cx="5180132" cy="8599115"/>
          </a:xfrm>
          <a:prstGeom prst="roundRect">
            <a:avLst>
              <a:gd name="adj" fmla="val 738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1FF7CFA-DE89-29C5-1326-C37C1832EF2A}"/>
              </a:ext>
            </a:extLst>
          </p:cNvPr>
          <p:cNvSpPr/>
          <p:nvPr/>
        </p:nvSpPr>
        <p:spPr>
          <a:xfrm rot="5400000">
            <a:off x="10941175" y="3218405"/>
            <a:ext cx="5180134" cy="8599115"/>
          </a:xfrm>
          <a:prstGeom prst="roundRect">
            <a:avLst>
              <a:gd name="adj" fmla="val 738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778450-5941-4520-F3BF-CD04F96219AF}"/>
              </a:ext>
            </a:extLst>
          </p:cNvPr>
          <p:cNvSpPr txBox="1"/>
          <p:nvPr/>
        </p:nvSpPr>
        <p:spPr>
          <a:xfrm>
            <a:off x="9078027" y="1866900"/>
            <a:ext cx="9011630" cy="2951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항구 입항 정보 제출 화면은 선박이 입항하려는 항만을 선택하고 관련 정보를 확인할 수 있도록 구성된 인터페이스이다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항만’ 입력 필드가 제공되며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사용자는 직접 항구명을 입력하거나 선택할 수 있다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화면 하단에는 세계 지도가 표시되며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사용자가 선택한 항구가 지도 위에 마커로 표시되도록 구성되어 있다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예시 화면에서는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Hamburg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가 선택되어 지도 위에 명확하게 표시되어 있어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사용자가 입력한 항구가 실제 어느 지역에 위치해 있는지 직관적으로 확인할 수 있다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이러한 구성은 항해 중 항만 선택 또는 입항 계획 수립 시 오류를 줄이고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위치 기반 정보를 시각적으로 전달해 사용자 이해도를 높이는 데 목적을 두고 있다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E63727-AB8B-F023-C5AA-1E1DEE72B7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75" t="4833" r="6145" b="5786"/>
          <a:stretch>
            <a:fillRect/>
          </a:stretch>
        </p:blipFill>
        <p:spPr>
          <a:xfrm>
            <a:off x="589753" y="5021041"/>
            <a:ext cx="7933161" cy="48679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894A11-5B9E-2E08-9777-19A18A453D5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579" t="3776" r="7380" b="3859"/>
          <a:stretch>
            <a:fillRect/>
          </a:stretch>
        </p:blipFill>
        <p:spPr>
          <a:xfrm>
            <a:off x="9829800" y="4927895"/>
            <a:ext cx="7630836" cy="502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82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69AE7-8A97-8361-BD4D-1EED3CE94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08513C4-D069-F022-401E-F8781EC2AA00}"/>
              </a:ext>
            </a:extLst>
          </p:cNvPr>
          <p:cNvSpPr/>
          <p:nvPr/>
        </p:nvSpPr>
        <p:spPr>
          <a:xfrm>
            <a:off x="2971800" y="1181099"/>
            <a:ext cx="29220527" cy="10981911"/>
          </a:xfrm>
          <a:prstGeom prst="roundRect">
            <a:avLst>
              <a:gd name="adj" fmla="val 738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BFD80CB-4405-3911-7E85-974FCCB3B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0" y="1"/>
            <a:ext cx="18471526" cy="1316258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21F4EC68-7347-F150-AB2F-30B3CB6A078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1309713-23C8-6642-8EE4-BC9ADF9BFDDA}"/>
              </a:ext>
            </a:extLst>
          </p:cNvPr>
          <p:cNvSpPr txBox="1"/>
          <p:nvPr/>
        </p:nvSpPr>
        <p:spPr>
          <a:xfrm>
            <a:off x="228600" y="178973"/>
            <a:ext cx="1196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  <a:cs typeface="Pretendard Bold" panose="020B0600000101010101" charset="-127"/>
              </a:rPr>
              <a:t>업무정의서와 </a:t>
            </a:r>
            <a:r>
              <a:rPr lang="en-US" altLang="ko-KR" sz="54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  <a:cs typeface="Pretendard Bold" panose="020B0600000101010101" charset="-127"/>
              </a:rPr>
              <a:t>USECASE DIAGRAM</a:t>
            </a:r>
          </a:p>
          <a:p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  <a:cs typeface="Pretendard Bold" panose="020B0600000101010101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94134A-51CE-50D7-1B31-AE9D3A295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495231"/>
            <a:ext cx="8534400" cy="861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6067414-D6BA-34F5-1308-21D0D608D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188" y="1509713"/>
            <a:ext cx="8534400" cy="859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61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CF55B-2E18-F422-F3EB-9E915A9B0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68DC715-006C-126C-1137-DFDA01E13881}"/>
              </a:ext>
            </a:extLst>
          </p:cNvPr>
          <p:cNvSpPr/>
          <p:nvPr/>
        </p:nvSpPr>
        <p:spPr>
          <a:xfrm>
            <a:off x="609600" y="1518091"/>
            <a:ext cx="6339840" cy="8371896"/>
          </a:xfrm>
          <a:prstGeom prst="roundRect">
            <a:avLst>
              <a:gd name="adj" fmla="val 738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C248FE0-6A3A-01B5-A71B-C9EE72A9B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0" y="1"/>
            <a:ext cx="18471526" cy="1316258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E3D382FD-BF0A-397D-0859-91082DA5D94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1" name="TextBox 20">
            <a:extLst>
              <a:ext uri="{FF2B5EF4-FFF2-40B4-BE49-F238E27FC236}">
                <a16:creationId xmlns:a16="http://schemas.microsoft.com/office/drawing/2014/main" id="{73548C0A-301C-959B-5944-3FA7FAF7DE19}"/>
              </a:ext>
            </a:extLst>
          </p:cNvPr>
          <p:cNvSpPr txBox="1"/>
          <p:nvPr/>
        </p:nvSpPr>
        <p:spPr>
          <a:xfrm>
            <a:off x="732622" y="4218139"/>
            <a:ext cx="6093796" cy="297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본 </a:t>
            </a:r>
            <a:r>
              <a:rPr lang="en-US" altLang="ko-KR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Use Case Diagram</a:t>
            </a:r>
            <a:r>
              <a:rPr lang="ko-KR" altLang="en-US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은 선박 운영 관리 시스템에서 각 직무자가 수행하는 핵심 기능을 간략히 나타낸 것이다</a:t>
            </a:r>
            <a:r>
              <a:rPr lang="en-US" altLang="ko-KR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Maintenance Crew</a:t>
            </a:r>
            <a:r>
              <a:rPr lang="ko-KR" altLang="en-US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는 선박 정비요청을 시스템에 등록하며</a:t>
            </a:r>
            <a:r>
              <a:rPr lang="en-US" altLang="ko-KR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Navigator</a:t>
            </a:r>
            <a:r>
              <a:rPr lang="ko-KR" altLang="en-US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는 선박 위치 확인</a:t>
            </a:r>
            <a:r>
              <a:rPr lang="en-US" altLang="ko-KR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기상 정보 조회</a:t>
            </a:r>
            <a:r>
              <a:rPr lang="en-US" altLang="ko-KR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항로 계획 등 항해와 관련된 주요 기능을 수행한다</a:t>
            </a:r>
            <a:r>
              <a:rPr lang="en-US" altLang="ko-KR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Operations Manager</a:t>
            </a:r>
            <a:r>
              <a:rPr lang="ko-KR" altLang="en-US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는 전체 운항 일정을 관리하고 항로 계획에도 관여하여 운영 흐름을 조정한다</a:t>
            </a:r>
            <a:r>
              <a:rPr lang="en-US" altLang="ko-KR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Captain</a:t>
            </a:r>
            <a:r>
              <a:rPr lang="ko-KR" altLang="en-US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은 출항</a:t>
            </a:r>
            <a:r>
              <a:rPr lang="en-US" altLang="ko-KR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·</a:t>
            </a:r>
            <a:r>
              <a:rPr lang="ko-KR" altLang="en-US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도착 보고</a:t>
            </a:r>
            <a:r>
              <a:rPr lang="en-US" altLang="ko-KR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사고 보고</a:t>
            </a:r>
            <a:r>
              <a:rPr lang="en-US" altLang="ko-KR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계류 허가 요청을 담당하며</a:t>
            </a:r>
            <a:r>
              <a:rPr lang="en-US" altLang="ko-KR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특히 계류 요청은 외부 </a:t>
            </a:r>
            <a:r>
              <a:rPr lang="en-US" altLang="ko-KR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Port Authority System</a:t>
            </a:r>
            <a:r>
              <a:rPr lang="ko-KR" altLang="en-US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과 연동된다</a:t>
            </a:r>
            <a:r>
              <a:rPr lang="en-US" altLang="ko-KR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ko-KR" altLang="en-US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전체적으로 이 다이어그램은 각 사용자 역할별 주요 책임과 시스템 간 연계를 명확히 표현하여 실제 선박 운영 절차를 구조적으로 모델링하고 있다</a:t>
            </a:r>
            <a:r>
              <a:rPr lang="en-US" altLang="ko-KR" sz="2100" dirty="0">
                <a:solidFill>
                  <a:schemeClr val="accent1">
                    <a:lumMod val="7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6D4B1E-5DE1-57EB-7B19-F72A48222689}"/>
              </a:ext>
            </a:extLst>
          </p:cNvPr>
          <p:cNvSpPr txBox="1"/>
          <p:nvPr/>
        </p:nvSpPr>
        <p:spPr>
          <a:xfrm>
            <a:off x="228600" y="178973"/>
            <a:ext cx="990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  <a:cs typeface="Pretendard Bold" panose="020B0600000101010101" charset="-127"/>
              </a:rPr>
              <a:t>USECASE DIAGRAM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  <a:cs typeface="Pretendard Bold" panose="020B0600000101010101" charset="-127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53FF676E-C987-2055-BA58-035355833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7589" y="1319723"/>
            <a:ext cx="10247789" cy="809536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FFADD6-3005-C86A-5E90-EA380DA6F744}"/>
              </a:ext>
            </a:extLst>
          </p:cNvPr>
          <p:cNvSpPr txBox="1"/>
          <p:nvPr/>
        </p:nvSpPr>
        <p:spPr>
          <a:xfrm>
            <a:off x="11201400" y="9705321"/>
            <a:ext cx="9261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Pretendard Bold" panose="020B0600000101010101" charset="-127"/>
                <a:ea typeface="Pretendard Bold" panose="020B0600000101010101" charset="-127"/>
                <a:cs typeface="Pretendard Bold" panose="020B0600000101010101" charset="-127"/>
              </a:rPr>
              <a:t>USECASE DIAGRAM</a:t>
            </a:r>
            <a:endParaRPr lang="ko-KR" altLang="en-US" sz="1800" dirty="0">
              <a:latin typeface="Pretendard Bold" panose="020B0600000101010101" charset="-127"/>
              <a:ea typeface="Pretendard Bold" panose="020B0600000101010101" charset="-127"/>
              <a:cs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167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4C456-3F75-99D5-67ED-407C032D2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D9E6917-513A-DB89-3727-0C40CC0B236A}"/>
              </a:ext>
            </a:extLst>
          </p:cNvPr>
          <p:cNvSpPr/>
          <p:nvPr/>
        </p:nvSpPr>
        <p:spPr>
          <a:xfrm>
            <a:off x="609600" y="1409700"/>
            <a:ext cx="16338710" cy="3419669"/>
          </a:xfrm>
          <a:prstGeom prst="roundRect">
            <a:avLst>
              <a:gd name="adj" fmla="val 738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65B1CC4-9BFF-174F-0AF7-3945C6D79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0" y="1"/>
            <a:ext cx="18471526" cy="1316258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C0291BC2-685B-C6CD-6189-B640C33FEA7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1" name="TextBox 20">
            <a:extLst>
              <a:ext uri="{FF2B5EF4-FFF2-40B4-BE49-F238E27FC236}">
                <a16:creationId xmlns:a16="http://schemas.microsoft.com/office/drawing/2014/main" id="{3BC8C754-C904-4531-A043-D636C16B64C6}"/>
              </a:ext>
            </a:extLst>
          </p:cNvPr>
          <p:cNvSpPr txBox="1"/>
          <p:nvPr/>
        </p:nvSpPr>
        <p:spPr>
          <a:xfrm>
            <a:off x="914400" y="1641110"/>
            <a:ext cx="16186310" cy="297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이 클래스 다이어그램은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Ship Operation System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이 다양한 사용자와 외부 시스템을 통해 어떤 객체들을 관리하고 연동하는지 구조적으로 보여준다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en-US" altLang="ko-KR" sz="2000" dirty="0" err="1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MaintenanceCrew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Navigator, </a:t>
            </a:r>
            <a:r>
              <a:rPr lang="en-US" altLang="ko-KR" sz="2000" dirty="0" err="1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OperationsManager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Captain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과 같은 주요 액터들은 모두 </a:t>
            </a:r>
            <a:r>
              <a:rPr lang="en-US" altLang="ko-KR" sz="2000" dirty="0" err="1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ShipOperationSystem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클래스를 사용하며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시스템은 정비 요청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en-US" altLang="ko-KR" sz="2000" dirty="0" err="1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MaintenanceRequest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),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항로 계획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en-US" altLang="ko-KR" sz="2000" dirty="0" err="1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RoutePlan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),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일정 항목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en-US" altLang="ko-KR" sz="2000" dirty="0" err="1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ScheduleItem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),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계류 요청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en-US" altLang="ko-KR" sz="2000" dirty="0" err="1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DockingRequest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),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항해 로그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en-US" altLang="ko-KR" sz="2000" dirty="0" err="1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VoyageLogEntry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),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사고 보고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en-US" altLang="ko-KR" sz="2000" dirty="0" err="1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IncidentReport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와 같은 핵심 객체들을 관리한다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각 객체는 기능 수행 후 관련 데이터베이스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en-US" altLang="ko-KR" sz="2000" dirty="0" err="1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MaintenanceDB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en-US" altLang="ko-KR" sz="2000" dirty="0" err="1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ScheduleDB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en-US" altLang="ko-KR" sz="2000" dirty="0" err="1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VoyageLogDB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en-US" altLang="ko-KR" sz="2000" dirty="0" err="1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IncidentDB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에 저장되어 지속적으로 관리된다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또한 </a:t>
            </a:r>
            <a:r>
              <a:rPr lang="en-US" altLang="ko-KR" sz="2000" dirty="0" err="1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ShipOperationSystem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은 실시간 위치 정보를 얻기 위해 </a:t>
            </a:r>
            <a:r>
              <a:rPr lang="en-US" altLang="ko-KR" sz="2000" dirty="0" err="1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AISService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와 통신하고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기상 정보를 수집하기 위해 </a:t>
            </a:r>
            <a:r>
              <a:rPr lang="en-US" altLang="ko-KR" sz="2000" dirty="0" err="1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WeatherService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를 호출하며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출항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·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도착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·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계류 요청 등의 보고를 </a:t>
            </a:r>
            <a:r>
              <a:rPr lang="en-US" altLang="ko-KR" sz="2000" dirty="0" err="1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PortAuthoritySystem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으로 전송한다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1301-9D9B-FD15-52D3-C2948FCC3917}"/>
              </a:ext>
            </a:extLst>
          </p:cNvPr>
          <p:cNvSpPr txBox="1"/>
          <p:nvPr/>
        </p:nvSpPr>
        <p:spPr>
          <a:xfrm>
            <a:off x="228600" y="178973"/>
            <a:ext cx="990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  <a:cs typeface="Pretendard Bold" panose="020B0600000101010101" charset="-127"/>
              </a:rPr>
              <a:t>클래스 다이어그램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06CE9B-8450-DC13-0F61-8E67E0441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37761"/>
            <a:ext cx="18315432" cy="531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152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19864</TotalTime>
  <Words>1761</Words>
  <Application>Microsoft Office PowerPoint</Application>
  <PresentationFormat>사용자 지정</PresentationFormat>
  <Paragraphs>114</Paragraphs>
  <Slides>13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Pretendard Light</vt:lpstr>
      <vt:lpstr>Pretendard Bold</vt:lpstr>
      <vt:lpstr>Pretendard ExtraBold</vt:lpstr>
      <vt:lpstr>Calibri</vt:lpstr>
      <vt:lpstr>Pretendard Medium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김학찬</dc:creator>
  <cp:lastModifiedBy>태현 김</cp:lastModifiedBy>
  <cp:revision>267</cp:revision>
  <dcterms:created xsi:type="dcterms:W3CDTF">2006-08-16T00:00:00Z</dcterms:created>
  <dcterms:modified xsi:type="dcterms:W3CDTF">2025-12-11T05:46:28Z</dcterms:modified>
</cp:coreProperties>
</file>